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260" r:id="rId3"/>
    <p:sldId id="257" r:id="rId4"/>
    <p:sldId id="258" r:id="rId5"/>
    <p:sldId id="259" r:id="rId6"/>
    <p:sldId id="261" r:id="rId7"/>
    <p:sldId id="262"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1"/>
  </p:normalViewPr>
  <p:slideViewPr>
    <p:cSldViewPr snapToGrid="0" snapToObjects="1">
      <p:cViewPr varScale="1">
        <p:scale>
          <a:sx n="104" d="100"/>
          <a:sy n="104" d="100"/>
        </p:scale>
        <p:origin x="89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65B910DF-B555-4D30-B35E-2297D59E32D0}" type="datetime1">
              <a:rPr lang="en-US" smtClean="0"/>
              <a:t>9/21/21</a:t>
            </a:fld>
            <a:endParaRPr lang="en-US" dirty="0"/>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3170217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29D1D79F-E600-4AC1-A639-0B9FB8286C38}" type="datetime1">
              <a:rPr lang="en-US" smtClean="0"/>
              <a:t>9/21/21</a:t>
            </a:fld>
            <a:endParaRPr lang="en-US" dirty="0"/>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1630073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390F5D60-A842-4D08-9D7D-A7A57AB501A2}" type="datetime1">
              <a:rPr lang="en-US" smtClean="0"/>
              <a:t>9/21/21</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3064301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2pPr marL="685800" indent="-228600">
              <a:buFont typeface="Courier New" panose="02070309020205020404" pitchFamily="49" charset="0"/>
              <a:buChar char="o"/>
              <a:defRPr/>
            </a:lvl2pPr>
            <a:lvl4pPr marL="1600200" indent="-228600">
              <a:buFont typeface="Courier New" panose="02070309020205020404" pitchFamily="49" charset="0"/>
              <a:buChar char="o"/>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0DF2F1F9-9322-493A-A9EE-BB75692CE5F5}" type="datetime1">
              <a:rPr lang="en-US" smtClean="0"/>
              <a:t>9/21/21</a:t>
            </a:fld>
            <a:endParaRPr lang="en-US" dirty="0"/>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1164112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7858DE51-4D5E-4D23-8181-86A5B05D5351}" type="datetime1">
              <a:rPr lang="en-US" smtClean="0"/>
              <a:t>9/21/21</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365566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9C399FCA-87F3-427A-B1A2-15346103C68A}" type="datetime1">
              <a:rPr lang="en-US" smtClean="0"/>
              <a:t>9/21/21</a:t>
            </a:fld>
            <a:endParaRPr lang="en-US" dirty="0"/>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3222717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693DF709-7E2D-49E6-A629-D8E3363D194F}" type="datetime1">
              <a:rPr lang="en-US" smtClean="0"/>
              <a:t>9/21/21</a:t>
            </a:fld>
            <a:endParaRPr lang="en-US" dirty="0"/>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1642269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85D0A921-9375-4BAA-A7C2-7975528669FA}" type="datetime1">
              <a:rPr lang="en-US" smtClean="0"/>
              <a:t>9/21/21</a:t>
            </a:fld>
            <a:endParaRPr lang="en-US" dirty="0"/>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395779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5D25425-F285-48AE-A409-A618E3EEA628}" type="datetime1">
              <a:rPr lang="en-US" smtClean="0"/>
              <a:t>9/21/21</a:t>
            </a:fld>
            <a:endParaRPr lang="en-US" dirty="0"/>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endParaRPr lang="en-US" dirty="0"/>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247026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EB56A94D-7D6A-4378-93F6-A3A33186E34B}" type="datetime1">
              <a:rPr lang="en-US" smtClean="0"/>
              <a:t>9/21/21</a:t>
            </a:fld>
            <a:endParaRPr lang="en-US" dirty="0"/>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2714412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285FC0F9-687B-4417-9D77-CE2D7AD8C321}" type="datetime1">
              <a:rPr lang="en-US" smtClean="0"/>
              <a:t>9/21/21</a:t>
            </a:fld>
            <a:endParaRPr lang="en-US" dirty="0"/>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507025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91916A1-FEE7-41E7-BEE3-2B4941A6F305}"/>
              </a:ext>
              <a:ext uri="{C183D7F6-B498-43B3-948B-1728B52AA6E4}">
                <adec:decorative xmlns:adec="http://schemas.microsoft.com/office/drawing/2017/decorative" val="1"/>
              </a:ext>
            </a:extLst>
          </p:cNvPr>
          <p:cNvGrpSpPr/>
          <p:nvPr/>
        </p:nvGrpSpPr>
        <p:grpSpPr>
          <a:xfrm>
            <a:off x="175990" y="62886"/>
            <a:ext cx="11708355" cy="6301715"/>
            <a:chOff x="175990" y="62886"/>
            <a:chExt cx="11708355" cy="6301715"/>
          </a:xfrm>
        </p:grpSpPr>
        <p:sp useBgFill="1">
          <p:nvSpPr>
            <p:cNvPr id="18" name="Graphic 10">
              <a:extLst>
                <a:ext uri="{FF2B5EF4-FFF2-40B4-BE49-F238E27FC236}">
                  <a16:creationId xmlns:a16="http://schemas.microsoft.com/office/drawing/2014/main" id="{EAFF5F08-677C-4873-9274-02B6FE751044}"/>
                </a:ext>
              </a:extLst>
            </p:cNvPr>
            <p:cNvSpPr/>
            <p:nvPr/>
          </p:nvSpPr>
          <p:spPr>
            <a:xfrm rot="2700000">
              <a:off x="175990" y="525742"/>
              <a:ext cx="1066799" cy="1066799"/>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9" name="Graphic 10">
              <a:extLst>
                <a:ext uri="{FF2B5EF4-FFF2-40B4-BE49-F238E27FC236}">
                  <a16:creationId xmlns:a16="http://schemas.microsoft.com/office/drawing/2014/main" id="{16514C65-F179-4953-B660-5FC657697957}"/>
                </a:ext>
              </a:extLst>
            </p:cNvPr>
            <p:cNvSpPr/>
            <p:nvPr/>
          </p:nvSpPr>
          <p:spPr>
            <a:xfrm rot="2700000">
              <a:off x="8482021" y="62886"/>
              <a:ext cx="2322574" cy="2322574"/>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20" name="Graphic 10">
              <a:extLst>
                <a:ext uri="{FF2B5EF4-FFF2-40B4-BE49-F238E27FC236}">
                  <a16:creationId xmlns:a16="http://schemas.microsoft.com/office/drawing/2014/main" id="{DF5DA89C-9FED-4AE0-8C36-20612E77FAC0}"/>
                </a:ext>
              </a:extLst>
            </p:cNvPr>
            <p:cNvSpPr/>
            <p:nvPr/>
          </p:nvSpPr>
          <p:spPr>
            <a:xfrm rot="2700000">
              <a:off x="10578627" y="5015941"/>
              <a:ext cx="925287" cy="9252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21" name="Oval 20">
              <a:extLst>
                <a:ext uri="{FF2B5EF4-FFF2-40B4-BE49-F238E27FC236}">
                  <a16:creationId xmlns:a16="http://schemas.microsoft.com/office/drawing/2014/main" id="{FB98224C-F1DB-4F10-9B7F-93B86BA13F40}"/>
                </a:ext>
              </a:extLst>
            </p:cNvPr>
            <p:cNvSpPr/>
            <p:nvPr/>
          </p:nvSpPr>
          <p:spPr>
            <a:xfrm rot="10800000">
              <a:off x="11622685" y="6102941"/>
              <a:ext cx="261660" cy="261660"/>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a:p>
          </p:txBody>
        </p:sp>
        <p:sp useBgFill="1">
          <p:nvSpPr>
            <p:cNvPr id="22" name="Oval 21">
              <a:extLst>
                <a:ext uri="{FF2B5EF4-FFF2-40B4-BE49-F238E27FC236}">
                  <a16:creationId xmlns:a16="http://schemas.microsoft.com/office/drawing/2014/main" id="{9AE1FC9E-06C9-4A12-8BE7-766C3DA8B9AC}"/>
                </a:ext>
              </a:extLst>
            </p:cNvPr>
            <p:cNvSpPr/>
            <p:nvPr/>
          </p:nvSpPr>
          <p:spPr>
            <a:xfrm rot="10800000">
              <a:off x="11352354" y="406586"/>
              <a:ext cx="474023" cy="4740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a:p>
          </p:txBody>
        </p:sp>
        <p:sp useBgFill="1">
          <p:nvSpPr>
            <p:cNvPr id="23" name="Oval 22">
              <a:extLst>
                <a:ext uri="{FF2B5EF4-FFF2-40B4-BE49-F238E27FC236}">
                  <a16:creationId xmlns:a16="http://schemas.microsoft.com/office/drawing/2014/main" id="{29954B75-D8C7-439C-A014-E644E3E2C0A5}"/>
                </a:ext>
              </a:extLst>
            </p:cNvPr>
            <p:cNvSpPr/>
            <p:nvPr/>
          </p:nvSpPr>
          <p:spPr>
            <a:xfrm rot="10800000">
              <a:off x="1678231" y="427615"/>
              <a:ext cx="334385" cy="334385"/>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00800"/>
            <a:ext cx="2743200" cy="365125"/>
          </a:xfrm>
          <a:prstGeom prst="rect">
            <a:avLst/>
          </a:prstGeom>
        </p:spPr>
        <p:txBody>
          <a:bodyPr vert="horz" lIns="91440" tIns="45720" rIns="91440" bIns="45720" rtlCol="0" anchor="ctr"/>
          <a:lstStyle>
            <a:lvl1pPr algn="l">
              <a:defRPr sz="900" cap="all" spc="150" baseline="0">
                <a:solidFill>
                  <a:schemeClr val="tx1">
                    <a:tint val="75000"/>
                  </a:schemeClr>
                </a:solidFill>
              </a:defRPr>
            </a:lvl1pPr>
          </a:lstStyle>
          <a:p>
            <a:fld id="{B32DFD30-2122-4F4A-97B4-D0A849E36C5F}" type="datetime1">
              <a:rPr lang="en-US" smtClean="0"/>
              <a:t>9/21/21</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00800"/>
            <a:ext cx="4114800" cy="365125"/>
          </a:xfrm>
          <a:prstGeom prst="rect">
            <a:avLst/>
          </a:prstGeom>
        </p:spPr>
        <p:txBody>
          <a:bodyPr vert="horz" lIns="91440" tIns="45720" rIns="91440" bIns="45720" rtlCol="0" anchor="ctr"/>
          <a:lstStyle>
            <a:lvl1pPr algn="ctr">
              <a:defRPr sz="900" cap="all" spc="150" baseline="0">
                <a:solidFill>
                  <a:schemeClr val="tx1">
                    <a:tint val="75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00800"/>
            <a:ext cx="2743200" cy="365125"/>
          </a:xfrm>
          <a:prstGeom prst="rect">
            <a:avLst/>
          </a:prstGeom>
        </p:spPr>
        <p:txBody>
          <a:bodyPr vert="horz" lIns="91440" tIns="45720" rIns="91440" bIns="45720" rtlCol="0" anchor="ctr"/>
          <a:lstStyle>
            <a:lvl1pPr algn="r">
              <a:defRPr sz="900" cap="all" spc="150" baseline="0">
                <a:solidFill>
                  <a:schemeClr val="tx1">
                    <a:tint val="75000"/>
                  </a:schemeClr>
                </a:solidFill>
              </a:defRPr>
            </a:lvl1p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395724175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Segoe UI" panose="020B0502040204020203"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Segoe UI" panose="020B050204020402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Segoe UI" panose="020B0502040204020203"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alileo.usg.edu/sric/home/highschool?set_view=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bout.jstor.org/oa-and-fre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sp>
        <p:nvSpPr>
          <p:cNvPr id="11" name="Rectangle 10">
            <a:extLst>
              <a:ext uri="{FF2B5EF4-FFF2-40B4-BE49-F238E27FC236}">
                <a16:creationId xmlns:a16="http://schemas.microsoft.com/office/drawing/2014/main" id="{361EA5BB-A258-4E22-94F4-C79A44136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alpha val="10000"/>
            </a:srgbClr>
          </a:solidFill>
          <a:ln w="3848" cap="flat">
            <a:noFill/>
            <a:prstDash val="solid"/>
            <a:miter/>
          </a:ln>
          <a:effectLst/>
        </p:spPr>
        <p:txBody>
          <a:bodyPr rtlCol="0" anchor="ctr"/>
          <a:lstStyle/>
          <a:p>
            <a:endParaRPr lang="en-US" dirty="0">
              <a:solidFill>
                <a:schemeClr val="tx1"/>
              </a:solidFill>
            </a:endParaRPr>
          </a:p>
        </p:txBody>
      </p:sp>
      <p:sp useBgFill="1">
        <p:nvSpPr>
          <p:cNvPr id="13" name="Oval 12">
            <a:extLst>
              <a:ext uri="{FF2B5EF4-FFF2-40B4-BE49-F238E27FC236}">
                <a16:creationId xmlns:a16="http://schemas.microsoft.com/office/drawing/2014/main" id="{D4ABA013-0939-4293-B39F-3B85576FB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22250" y="1219200"/>
            <a:ext cx="373689" cy="373689"/>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5" name="Graphic 10">
            <a:extLst>
              <a:ext uri="{FF2B5EF4-FFF2-40B4-BE49-F238E27FC236}">
                <a16:creationId xmlns:a16="http://schemas.microsoft.com/office/drawing/2014/main" id="{51E206C0-387B-4108-8BD3-D98A4DA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45890" y="28456"/>
            <a:ext cx="1977027" cy="197702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p:nvSpPr>
          <p:cNvPr id="2" name="Title 1">
            <a:extLst>
              <a:ext uri="{FF2B5EF4-FFF2-40B4-BE49-F238E27FC236}">
                <a16:creationId xmlns:a16="http://schemas.microsoft.com/office/drawing/2014/main" id="{EE51DD6B-5A49-9941-BFB1-0B84CB1C806C}"/>
              </a:ext>
            </a:extLst>
          </p:cNvPr>
          <p:cNvSpPr>
            <a:spLocks noGrp="1"/>
          </p:cNvSpPr>
          <p:nvPr>
            <p:ph type="ctrTitle"/>
          </p:nvPr>
        </p:nvSpPr>
        <p:spPr>
          <a:xfrm>
            <a:off x="485634" y="2414837"/>
            <a:ext cx="5893683" cy="3184274"/>
          </a:xfrm>
        </p:spPr>
        <p:txBody>
          <a:bodyPr anchor="b">
            <a:normAutofit/>
          </a:bodyPr>
          <a:lstStyle/>
          <a:p>
            <a:pPr algn="l"/>
            <a:r>
              <a:rPr lang="en-US" sz="5400" dirty="0"/>
              <a:t>Research, References, and More!</a:t>
            </a:r>
          </a:p>
        </p:txBody>
      </p:sp>
      <p:pic>
        <p:nvPicPr>
          <p:cNvPr id="4" name="Picture 3">
            <a:extLst>
              <a:ext uri="{FF2B5EF4-FFF2-40B4-BE49-F238E27FC236}">
                <a16:creationId xmlns:a16="http://schemas.microsoft.com/office/drawing/2014/main" id="{08845FA0-876F-4B23-9E74-7137BD94ACC7}"/>
              </a:ext>
            </a:extLst>
          </p:cNvPr>
          <p:cNvPicPr>
            <a:picLocks noChangeAspect="1"/>
          </p:cNvPicPr>
          <p:nvPr/>
        </p:nvPicPr>
        <p:blipFill rotWithShape="1">
          <a:blip r:embed="rId2"/>
          <a:srcRect l="14725" r="38057" b="-2"/>
          <a:stretch/>
        </p:blipFill>
        <p:spPr>
          <a:xfrm>
            <a:off x="7330303" y="1"/>
            <a:ext cx="4851171" cy="6858000"/>
          </a:xfrm>
          <a:prstGeom prst="rect">
            <a:avLst/>
          </a:prstGeom>
        </p:spPr>
      </p:pic>
      <p:sp useBgFill="1">
        <p:nvSpPr>
          <p:cNvPr id="17" name="Graphic 10">
            <a:extLst>
              <a:ext uri="{FF2B5EF4-FFF2-40B4-BE49-F238E27FC236}">
                <a16:creationId xmlns:a16="http://schemas.microsoft.com/office/drawing/2014/main" id="{74A68384-D945-4F45-B9FB-C5A00DCC9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67314" y="5207478"/>
            <a:ext cx="719888" cy="719888"/>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Tree>
    <p:extLst>
      <p:ext uri="{BB962C8B-B14F-4D97-AF65-F5344CB8AC3E}">
        <p14:creationId xmlns:p14="http://schemas.microsoft.com/office/powerpoint/2010/main" val="1376289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21958-8A01-6E4C-98F0-A12C5A852FF2}"/>
              </a:ext>
            </a:extLst>
          </p:cNvPr>
          <p:cNvSpPr>
            <a:spLocks noGrp="1"/>
          </p:cNvSpPr>
          <p:nvPr>
            <p:ph type="title"/>
          </p:nvPr>
        </p:nvSpPr>
        <p:spPr/>
        <p:txBody>
          <a:bodyPr/>
          <a:lstStyle/>
          <a:p>
            <a:r>
              <a:rPr lang="en-US" dirty="0"/>
              <a:t>Galileo</a:t>
            </a:r>
          </a:p>
        </p:txBody>
      </p:sp>
      <p:pic>
        <p:nvPicPr>
          <p:cNvPr id="5" name="Picture 4" descr="A screenshot of a social media post&#10;&#10;Description automatically generated">
            <a:extLst>
              <a:ext uri="{FF2B5EF4-FFF2-40B4-BE49-F238E27FC236}">
                <a16:creationId xmlns:a16="http://schemas.microsoft.com/office/drawing/2014/main" id="{CB2E5559-4091-AA44-ADC6-7AB1A1BF76B0}"/>
              </a:ext>
            </a:extLst>
          </p:cNvPr>
          <p:cNvPicPr>
            <a:picLocks noChangeAspect="1"/>
          </p:cNvPicPr>
          <p:nvPr/>
        </p:nvPicPr>
        <p:blipFill>
          <a:blip r:embed="rId2"/>
          <a:stretch>
            <a:fillRect/>
          </a:stretch>
        </p:blipFill>
        <p:spPr>
          <a:xfrm>
            <a:off x="345720" y="1471613"/>
            <a:ext cx="8589492" cy="5386387"/>
          </a:xfrm>
          <a:prstGeom prst="rect">
            <a:avLst/>
          </a:prstGeom>
        </p:spPr>
      </p:pic>
      <p:sp>
        <p:nvSpPr>
          <p:cNvPr id="6" name="TextBox 5">
            <a:extLst>
              <a:ext uri="{FF2B5EF4-FFF2-40B4-BE49-F238E27FC236}">
                <a16:creationId xmlns:a16="http://schemas.microsoft.com/office/drawing/2014/main" id="{7F62E77A-3D88-4442-8D8C-E44B4EA475AD}"/>
              </a:ext>
            </a:extLst>
          </p:cNvPr>
          <p:cNvSpPr txBox="1"/>
          <p:nvPr/>
        </p:nvSpPr>
        <p:spPr>
          <a:xfrm>
            <a:off x="9529763" y="1214438"/>
            <a:ext cx="2257425" cy="4893647"/>
          </a:xfrm>
          <a:prstGeom prst="rect">
            <a:avLst/>
          </a:prstGeom>
          <a:noFill/>
        </p:spPr>
        <p:txBody>
          <a:bodyPr wrap="square" rtlCol="0">
            <a:spAutoFit/>
          </a:bodyPr>
          <a:lstStyle/>
          <a:p>
            <a:r>
              <a:rPr lang="en-US" sz="2400" b="1" dirty="0">
                <a:solidFill>
                  <a:schemeClr val="accent2"/>
                </a:solidFill>
              </a:rPr>
              <a:t>Once you find an article in Galileo, click on it. You will see some options on the right. Email will send it to you, but you must use your personal email. Save will save it to the computer.</a:t>
            </a:r>
          </a:p>
        </p:txBody>
      </p:sp>
    </p:spTree>
    <p:extLst>
      <p:ext uri="{BB962C8B-B14F-4D97-AF65-F5344CB8AC3E}">
        <p14:creationId xmlns:p14="http://schemas.microsoft.com/office/powerpoint/2010/main" val="1592221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01757-44BB-DC49-B109-69B3DA047602}"/>
              </a:ext>
            </a:extLst>
          </p:cNvPr>
          <p:cNvSpPr>
            <a:spLocks noGrp="1"/>
          </p:cNvSpPr>
          <p:nvPr>
            <p:ph type="title"/>
          </p:nvPr>
        </p:nvSpPr>
        <p:spPr/>
        <p:txBody>
          <a:bodyPr/>
          <a:lstStyle/>
          <a:p>
            <a:r>
              <a:rPr lang="en-US" dirty="0"/>
              <a:t>Galileo</a:t>
            </a:r>
          </a:p>
        </p:txBody>
      </p:sp>
      <p:pic>
        <p:nvPicPr>
          <p:cNvPr id="5" name="Picture 4" descr="A screenshot of a social media post&#10;&#10;Description automatically generated">
            <a:extLst>
              <a:ext uri="{FF2B5EF4-FFF2-40B4-BE49-F238E27FC236}">
                <a16:creationId xmlns:a16="http://schemas.microsoft.com/office/drawing/2014/main" id="{F2F769C5-E06F-4345-9323-047028679CBE}"/>
              </a:ext>
            </a:extLst>
          </p:cNvPr>
          <p:cNvPicPr>
            <a:picLocks noChangeAspect="1"/>
          </p:cNvPicPr>
          <p:nvPr/>
        </p:nvPicPr>
        <p:blipFill>
          <a:blip r:embed="rId2"/>
          <a:stretch>
            <a:fillRect/>
          </a:stretch>
        </p:blipFill>
        <p:spPr>
          <a:xfrm>
            <a:off x="513588" y="1571625"/>
            <a:ext cx="7847753" cy="4921250"/>
          </a:xfrm>
          <a:prstGeom prst="rect">
            <a:avLst/>
          </a:prstGeom>
        </p:spPr>
      </p:pic>
      <p:sp>
        <p:nvSpPr>
          <p:cNvPr id="6" name="TextBox 5">
            <a:extLst>
              <a:ext uri="{FF2B5EF4-FFF2-40B4-BE49-F238E27FC236}">
                <a16:creationId xmlns:a16="http://schemas.microsoft.com/office/drawing/2014/main" id="{935C78EA-A7A4-8147-85EA-1A94A6DCE3CA}"/>
              </a:ext>
            </a:extLst>
          </p:cNvPr>
          <p:cNvSpPr txBox="1"/>
          <p:nvPr/>
        </p:nvSpPr>
        <p:spPr>
          <a:xfrm>
            <a:off x="8878062" y="1228725"/>
            <a:ext cx="2800350" cy="4893647"/>
          </a:xfrm>
          <a:prstGeom prst="rect">
            <a:avLst/>
          </a:prstGeom>
          <a:noFill/>
        </p:spPr>
        <p:txBody>
          <a:bodyPr wrap="square" rtlCol="0">
            <a:spAutoFit/>
          </a:bodyPr>
          <a:lstStyle/>
          <a:p>
            <a:r>
              <a:rPr lang="en-US" sz="2400" b="1" dirty="0">
                <a:solidFill>
                  <a:schemeClr val="accent5"/>
                </a:solidFill>
              </a:rPr>
              <a:t>-Your email goes where it says “Email to:”</a:t>
            </a:r>
          </a:p>
          <a:p>
            <a:endParaRPr lang="en-US" sz="2400" b="1" dirty="0">
              <a:solidFill>
                <a:schemeClr val="accent5"/>
              </a:solidFill>
            </a:endParaRPr>
          </a:p>
          <a:p>
            <a:r>
              <a:rPr lang="en-US" sz="2400" b="1" dirty="0">
                <a:solidFill>
                  <a:schemeClr val="accent5"/>
                </a:solidFill>
              </a:rPr>
              <a:t>-Make sure all Full Text options have a check in the box</a:t>
            </a:r>
          </a:p>
          <a:p>
            <a:endParaRPr lang="en-US" sz="2400" b="1" dirty="0">
              <a:solidFill>
                <a:schemeClr val="accent5"/>
              </a:solidFill>
            </a:endParaRPr>
          </a:p>
          <a:p>
            <a:r>
              <a:rPr lang="en-US" sz="2400" b="1" dirty="0">
                <a:solidFill>
                  <a:schemeClr val="accent5"/>
                </a:solidFill>
              </a:rPr>
              <a:t>-Make sure Citation format is selected and it says MLA </a:t>
            </a:r>
          </a:p>
          <a:p>
            <a:endParaRPr lang="en-US" sz="2400" b="1" dirty="0">
              <a:solidFill>
                <a:schemeClr val="accent5"/>
              </a:solidFill>
            </a:endParaRPr>
          </a:p>
          <a:p>
            <a:r>
              <a:rPr lang="en-US" sz="2400" b="1" dirty="0">
                <a:solidFill>
                  <a:schemeClr val="accent5"/>
                </a:solidFill>
              </a:rPr>
              <a:t>-Then hit ”Send”</a:t>
            </a:r>
          </a:p>
        </p:txBody>
      </p:sp>
    </p:spTree>
    <p:extLst>
      <p:ext uri="{BB962C8B-B14F-4D97-AF65-F5344CB8AC3E}">
        <p14:creationId xmlns:p14="http://schemas.microsoft.com/office/powerpoint/2010/main" val="1663658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B15AB-F431-8245-941C-BF3488FB4E70}"/>
              </a:ext>
            </a:extLst>
          </p:cNvPr>
          <p:cNvSpPr>
            <a:spLocks noGrp="1"/>
          </p:cNvSpPr>
          <p:nvPr>
            <p:ph type="title"/>
          </p:nvPr>
        </p:nvSpPr>
        <p:spPr/>
        <p:txBody>
          <a:bodyPr/>
          <a:lstStyle/>
          <a:p>
            <a:r>
              <a:rPr lang="en-US" dirty="0"/>
              <a:t>JSTOR/</a:t>
            </a:r>
            <a:r>
              <a:rPr lang="en-US" dirty="0" err="1"/>
              <a:t>Artstor</a:t>
            </a:r>
            <a:endParaRPr lang="en-US" dirty="0"/>
          </a:p>
        </p:txBody>
      </p:sp>
      <p:pic>
        <p:nvPicPr>
          <p:cNvPr id="5" name="Picture 4" descr="A screenshot of a cell phone&#10;&#10;Description automatically generated">
            <a:extLst>
              <a:ext uri="{FF2B5EF4-FFF2-40B4-BE49-F238E27FC236}">
                <a16:creationId xmlns:a16="http://schemas.microsoft.com/office/drawing/2014/main" id="{5599C8FA-CAC2-9046-9C5A-85125CC77424}"/>
              </a:ext>
            </a:extLst>
          </p:cNvPr>
          <p:cNvPicPr>
            <a:picLocks noChangeAspect="1"/>
          </p:cNvPicPr>
          <p:nvPr/>
        </p:nvPicPr>
        <p:blipFill>
          <a:blip r:embed="rId2"/>
          <a:stretch>
            <a:fillRect/>
          </a:stretch>
        </p:blipFill>
        <p:spPr>
          <a:xfrm>
            <a:off x="1009650" y="1659662"/>
            <a:ext cx="8234363" cy="4833213"/>
          </a:xfrm>
          <a:prstGeom prst="rect">
            <a:avLst/>
          </a:prstGeom>
        </p:spPr>
      </p:pic>
      <p:sp>
        <p:nvSpPr>
          <p:cNvPr id="6" name="TextBox 5">
            <a:extLst>
              <a:ext uri="{FF2B5EF4-FFF2-40B4-BE49-F238E27FC236}">
                <a16:creationId xmlns:a16="http://schemas.microsoft.com/office/drawing/2014/main" id="{DA82CD1B-BED9-374D-99CA-8C889131AFD3}"/>
              </a:ext>
            </a:extLst>
          </p:cNvPr>
          <p:cNvSpPr txBox="1"/>
          <p:nvPr/>
        </p:nvSpPr>
        <p:spPr>
          <a:xfrm>
            <a:off x="9529762" y="814388"/>
            <a:ext cx="1995487" cy="5262979"/>
          </a:xfrm>
          <a:prstGeom prst="rect">
            <a:avLst/>
          </a:prstGeom>
          <a:noFill/>
        </p:spPr>
        <p:txBody>
          <a:bodyPr wrap="square" rtlCol="0">
            <a:spAutoFit/>
          </a:bodyPr>
          <a:lstStyle/>
          <a:p>
            <a:r>
              <a:rPr lang="en-US" sz="2400" b="1" dirty="0">
                <a:solidFill>
                  <a:schemeClr val="tx2"/>
                </a:solidFill>
              </a:rPr>
              <a:t>-</a:t>
            </a:r>
            <a:r>
              <a:rPr lang="en-US" sz="2800" b="1" dirty="0">
                <a:solidFill>
                  <a:schemeClr val="tx2"/>
                </a:solidFill>
              </a:rPr>
              <a:t>Click on the article you want.</a:t>
            </a:r>
          </a:p>
          <a:p>
            <a:endParaRPr lang="en-US" sz="2800" b="1" dirty="0">
              <a:solidFill>
                <a:schemeClr val="tx2"/>
              </a:solidFill>
            </a:endParaRPr>
          </a:p>
          <a:p>
            <a:r>
              <a:rPr lang="en-US" sz="2800" b="1" dirty="0">
                <a:solidFill>
                  <a:schemeClr val="tx2"/>
                </a:solidFill>
              </a:rPr>
              <a:t>-Click ”Share” and then select email. </a:t>
            </a:r>
          </a:p>
          <a:p>
            <a:endParaRPr lang="en-US" sz="2800" b="1" dirty="0">
              <a:solidFill>
                <a:schemeClr val="tx2"/>
              </a:solidFill>
            </a:endParaRPr>
          </a:p>
          <a:p>
            <a:r>
              <a:rPr lang="en-US" sz="2800" b="1" dirty="0">
                <a:solidFill>
                  <a:schemeClr val="tx2"/>
                </a:solidFill>
              </a:rPr>
              <a:t>-Type your email and send!</a:t>
            </a:r>
          </a:p>
        </p:txBody>
      </p:sp>
    </p:spTree>
    <p:extLst>
      <p:ext uri="{BB962C8B-B14F-4D97-AF65-F5344CB8AC3E}">
        <p14:creationId xmlns:p14="http://schemas.microsoft.com/office/powerpoint/2010/main" val="1327902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91916A1-FEE7-41E7-BEE3-2B4941A6F3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5990" y="62886"/>
            <a:ext cx="11708355" cy="6301715"/>
            <a:chOff x="175990" y="62886"/>
            <a:chExt cx="11708355" cy="6301715"/>
          </a:xfrm>
        </p:grpSpPr>
        <p:sp useBgFill="1">
          <p:nvSpPr>
            <p:cNvPr id="8" name="Graphic 10">
              <a:extLst>
                <a:ext uri="{FF2B5EF4-FFF2-40B4-BE49-F238E27FC236}">
                  <a16:creationId xmlns:a16="http://schemas.microsoft.com/office/drawing/2014/main" id="{EAFF5F08-677C-4873-9274-02B6FE751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75990" y="525742"/>
              <a:ext cx="1066799" cy="1066799"/>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9" name="Graphic 10">
              <a:extLst>
                <a:ext uri="{FF2B5EF4-FFF2-40B4-BE49-F238E27FC236}">
                  <a16:creationId xmlns:a16="http://schemas.microsoft.com/office/drawing/2014/main" id="{16514C65-F179-4953-B660-5FC657697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482021" y="62886"/>
              <a:ext cx="2322574" cy="2322574"/>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0" name="Graphic 10">
              <a:extLst>
                <a:ext uri="{FF2B5EF4-FFF2-40B4-BE49-F238E27FC236}">
                  <a16:creationId xmlns:a16="http://schemas.microsoft.com/office/drawing/2014/main" id="{DF5DA89C-9FED-4AE0-8C36-20612E77F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0578627" y="5015941"/>
              <a:ext cx="925287" cy="9252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1" name="Oval 10">
              <a:extLst>
                <a:ext uri="{FF2B5EF4-FFF2-40B4-BE49-F238E27FC236}">
                  <a16:creationId xmlns:a16="http://schemas.microsoft.com/office/drawing/2014/main" id="{FB98224C-F1DB-4F10-9B7F-93B86BA13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1622685" y="6102941"/>
              <a:ext cx="261660" cy="261660"/>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a:p>
          </p:txBody>
        </p:sp>
        <p:sp useBgFill="1">
          <p:nvSpPr>
            <p:cNvPr id="12" name="Oval 11">
              <a:extLst>
                <a:ext uri="{FF2B5EF4-FFF2-40B4-BE49-F238E27FC236}">
                  <a16:creationId xmlns:a16="http://schemas.microsoft.com/office/drawing/2014/main" id="{9AE1FC9E-06C9-4A12-8BE7-766C3DA8B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1352354" y="406586"/>
              <a:ext cx="474023" cy="4740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a:p>
          </p:txBody>
        </p:sp>
        <p:sp useBgFill="1">
          <p:nvSpPr>
            <p:cNvPr id="13" name="Oval 12">
              <a:extLst>
                <a:ext uri="{FF2B5EF4-FFF2-40B4-BE49-F238E27FC236}">
                  <a16:creationId xmlns:a16="http://schemas.microsoft.com/office/drawing/2014/main" id="{29954B75-D8C7-439C-A014-E644E3E2C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678231" y="427615"/>
              <a:ext cx="334385" cy="334385"/>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sp useBgFill="1">
        <p:nvSpPr>
          <p:cNvPr id="15" name="Rectangle 14">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sp>
        <p:nvSpPr>
          <p:cNvPr id="17" name="Rectangle 16">
            <a:extLst>
              <a:ext uri="{FF2B5EF4-FFF2-40B4-BE49-F238E27FC236}">
                <a16:creationId xmlns:a16="http://schemas.microsoft.com/office/drawing/2014/main" id="{361EA5BB-A258-4E22-94F4-C79A44136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alpha val="10000"/>
            </a:srgbClr>
          </a:solidFill>
          <a:ln w="3848" cap="flat">
            <a:noFill/>
            <a:prstDash val="solid"/>
            <a:miter/>
          </a:ln>
          <a:effectLst/>
        </p:spPr>
        <p:txBody>
          <a:bodyPr rtlCol="0" anchor="ctr"/>
          <a:lstStyle/>
          <a:p>
            <a:endParaRPr lang="en-US" dirty="0">
              <a:solidFill>
                <a:schemeClr val="tx1"/>
              </a:solidFill>
            </a:endParaRPr>
          </a:p>
        </p:txBody>
      </p:sp>
      <p:sp>
        <p:nvSpPr>
          <p:cNvPr id="19" name="Rectangle 18">
            <a:extLst>
              <a:ext uri="{FF2B5EF4-FFF2-40B4-BE49-F238E27FC236}">
                <a16:creationId xmlns:a16="http://schemas.microsoft.com/office/drawing/2014/main" id="{AF778DA5-2E76-4243-A41F-622B0A370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2"/>
            <a:ext cx="12213872"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E2ECF49-80AF-40F0-8F4E-A3FD1038F9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600" y="329988"/>
            <a:ext cx="11601588" cy="5954377"/>
            <a:chOff x="228600" y="329988"/>
            <a:chExt cx="11601588" cy="5954377"/>
          </a:xfrm>
        </p:grpSpPr>
        <p:sp>
          <p:nvSpPr>
            <p:cNvPr id="22" name="Graphic 10">
              <a:extLst>
                <a:ext uri="{FF2B5EF4-FFF2-40B4-BE49-F238E27FC236}">
                  <a16:creationId xmlns:a16="http://schemas.microsoft.com/office/drawing/2014/main" id="{3EF42841-9A62-45AD-974F-C5BD69FB17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555219" y="1044769"/>
              <a:ext cx="1066799" cy="1066799"/>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solidFill>
              <a:schemeClr val="accent2"/>
            </a:solidFill>
            <a:ln w="3848" cap="flat">
              <a:noFill/>
              <a:prstDash val="solid"/>
              <a:miter/>
            </a:ln>
            <a:effectLst>
              <a:outerShdw blurRad="101600" dist="38100" dir="16200000" rotWithShape="0">
                <a:srgbClr val="000000">
                  <a:alpha val="25000"/>
                </a:srgbClr>
              </a:outerShdw>
            </a:effectLst>
          </p:spPr>
          <p:txBody>
            <a:bodyPr rtlCol="0" anchor="ctr"/>
            <a:lstStyle/>
            <a:p>
              <a:endParaRPr lang="en-US" dirty="0"/>
            </a:p>
          </p:txBody>
        </p:sp>
        <p:sp>
          <p:nvSpPr>
            <p:cNvPr id="23" name="Graphic 10">
              <a:extLst>
                <a:ext uri="{FF2B5EF4-FFF2-40B4-BE49-F238E27FC236}">
                  <a16:creationId xmlns:a16="http://schemas.microsoft.com/office/drawing/2014/main" id="{DC90F08D-69EB-4DFA-8AEF-D78641C1F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949692" y="329988"/>
              <a:ext cx="485348" cy="485348"/>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solidFill>
              <a:schemeClr val="accent2"/>
            </a:solidFill>
            <a:ln w="3848" cap="flat">
              <a:noFill/>
              <a:prstDash val="solid"/>
              <a:miter/>
            </a:ln>
            <a:effectLst>
              <a:outerShdw blurRad="101600" dist="38100" dir="16200000" rotWithShape="0">
                <a:srgbClr val="000000">
                  <a:alpha val="25000"/>
                </a:srgbClr>
              </a:outerShdw>
            </a:effectLst>
          </p:spPr>
          <p:txBody>
            <a:bodyPr rtlCol="0" anchor="ctr"/>
            <a:lstStyle/>
            <a:p>
              <a:endParaRPr lang="en-US" dirty="0"/>
            </a:p>
          </p:txBody>
        </p:sp>
        <p:sp useBgFill="1">
          <p:nvSpPr>
            <p:cNvPr id="24" name="Graphic 10">
              <a:extLst>
                <a:ext uri="{FF2B5EF4-FFF2-40B4-BE49-F238E27FC236}">
                  <a16:creationId xmlns:a16="http://schemas.microsoft.com/office/drawing/2014/main" id="{D7DBA6B9-151F-4966-AE62-954E454948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86405" y="476589"/>
              <a:ext cx="1910011" cy="1910011"/>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solidFill>
              <a:schemeClr val="accent2"/>
            </a:solidFill>
            <a:ln w="3848" cap="flat">
              <a:noFill/>
              <a:prstDash val="solid"/>
              <a:miter/>
            </a:ln>
            <a:effectLst>
              <a:outerShdw blurRad="101600" dist="38100" dir="16200000" rotWithShape="0">
                <a:srgbClr val="000000">
                  <a:alpha val="25000"/>
                </a:srgbClr>
              </a:outerShdw>
            </a:effectLst>
          </p:spPr>
          <p:txBody>
            <a:bodyPr rtlCol="0" anchor="ctr"/>
            <a:lstStyle/>
            <a:p>
              <a:endParaRPr lang="en-US"/>
            </a:p>
          </p:txBody>
        </p:sp>
        <p:sp>
          <p:nvSpPr>
            <p:cNvPr id="25" name="Oval 24">
              <a:extLst>
                <a:ext uri="{FF2B5EF4-FFF2-40B4-BE49-F238E27FC236}">
                  <a16:creationId xmlns:a16="http://schemas.microsoft.com/office/drawing/2014/main" id="{CDE4DFBE-42D6-47AB-96E9-AF8F0E466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69978" y="517613"/>
              <a:ext cx="261660" cy="261660"/>
            </a:xfrm>
            <a:prstGeom prst="ellipse">
              <a:avLst/>
            </a:prstGeom>
            <a:solidFill>
              <a:schemeClr val="accent2"/>
            </a:solidFill>
            <a:ln w="3848" cap="flat">
              <a:noFill/>
              <a:prstDash val="solid"/>
              <a:miter/>
            </a:ln>
            <a:effectLst>
              <a:outerShdw blurRad="101600" dist="38100" dir="16200000" rotWithShape="0">
                <a:srgbClr val="000000">
                  <a:alpha val="25000"/>
                </a:srgbClr>
              </a:outerShdw>
            </a:effectLst>
          </p:spPr>
          <p:txBody>
            <a:bodyPr rtlCol="0" anchor="ctr"/>
            <a:lstStyle/>
            <a:p>
              <a:endParaRPr lang="en-US" dirty="0"/>
            </a:p>
          </p:txBody>
        </p:sp>
        <p:sp useBgFill="1">
          <p:nvSpPr>
            <p:cNvPr id="26" name="Oval 25">
              <a:extLst>
                <a:ext uri="{FF2B5EF4-FFF2-40B4-BE49-F238E27FC236}">
                  <a16:creationId xmlns:a16="http://schemas.microsoft.com/office/drawing/2014/main" id="{943A78C4-A856-46A9-AD4C-42016120E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1515796" y="5858134"/>
              <a:ext cx="261660" cy="261660"/>
            </a:xfrm>
            <a:prstGeom prst="ellipse">
              <a:avLst/>
            </a:prstGeom>
            <a:solidFill>
              <a:schemeClr val="accent2"/>
            </a:solidFill>
            <a:ln w="3848" cap="flat">
              <a:noFill/>
              <a:prstDash val="solid"/>
              <a:miter/>
            </a:ln>
            <a:effectLst>
              <a:outerShdw blurRad="101600" dist="38100" dir="16200000" rotWithShape="0">
                <a:srgbClr val="000000">
                  <a:alpha val="25000"/>
                </a:srgbClr>
              </a:outerShdw>
            </a:effectLst>
          </p:spPr>
          <p:txBody>
            <a:bodyPr rtlCol="0" anchor="ctr"/>
            <a:lstStyle/>
            <a:p>
              <a:endParaRPr lang="en-US"/>
            </a:p>
          </p:txBody>
        </p:sp>
        <p:sp>
          <p:nvSpPr>
            <p:cNvPr id="27" name="Oval 26">
              <a:extLst>
                <a:ext uri="{FF2B5EF4-FFF2-40B4-BE49-F238E27FC236}">
                  <a16:creationId xmlns:a16="http://schemas.microsoft.com/office/drawing/2014/main" id="{DCF809D8-1792-42EF-8E81-647E3C93BF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28600" y="5865935"/>
              <a:ext cx="418430" cy="418430"/>
            </a:xfrm>
            <a:prstGeom prst="ellipse">
              <a:avLst/>
            </a:prstGeom>
            <a:solidFill>
              <a:schemeClr val="accent2"/>
            </a:solidFill>
            <a:ln w="3848" cap="flat">
              <a:noFill/>
              <a:prstDash val="solid"/>
              <a:miter/>
            </a:ln>
            <a:effectLst>
              <a:outerShdw blurRad="101600" dist="38100" dir="16200000" rotWithShape="0">
                <a:srgbClr val="000000">
                  <a:alpha val="25000"/>
                </a:srgbClr>
              </a:outerShdw>
            </a:effectLst>
          </p:spPr>
          <p:txBody>
            <a:bodyPr rtlCol="0" anchor="ctr"/>
            <a:lstStyle/>
            <a:p>
              <a:endParaRPr lang="en-US" dirty="0"/>
            </a:p>
          </p:txBody>
        </p:sp>
        <p:sp useBgFill="1">
          <p:nvSpPr>
            <p:cNvPr id="28" name="Oval 27">
              <a:extLst>
                <a:ext uri="{FF2B5EF4-FFF2-40B4-BE49-F238E27FC236}">
                  <a16:creationId xmlns:a16="http://schemas.microsoft.com/office/drawing/2014/main" id="{A10D66A3-5A73-4B90-9D4A-F5CB9BBE1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1353799" y="370501"/>
              <a:ext cx="476389" cy="476389"/>
            </a:xfrm>
            <a:prstGeom prst="ellipse">
              <a:avLst/>
            </a:prstGeom>
            <a:solidFill>
              <a:schemeClr val="accent2"/>
            </a:solidFill>
            <a:ln w="3848" cap="flat">
              <a:noFill/>
              <a:prstDash val="solid"/>
              <a:miter/>
            </a:ln>
            <a:effectLst>
              <a:outerShdw blurRad="101600" dist="38100" dir="16200000" rotWithShape="0">
                <a:srgbClr val="000000">
                  <a:alpha val="25000"/>
                </a:srgbClr>
              </a:outerShdw>
            </a:effectLst>
          </p:spPr>
          <p:txBody>
            <a:bodyPr rtlCol="0" anchor="ctr"/>
            <a:lstStyle/>
            <a:p>
              <a:endParaRPr lang="en-US"/>
            </a:p>
          </p:txBody>
        </p:sp>
      </p:grpSp>
      <p:sp>
        <p:nvSpPr>
          <p:cNvPr id="2" name="Title 1">
            <a:extLst>
              <a:ext uri="{FF2B5EF4-FFF2-40B4-BE49-F238E27FC236}">
                <a16:creationId xmlns:a16="http://schemas.microsoft.com/office/drawing/2014/main" id="{DCA35CCC-57E0-4746-9DE0-4BFF10D4AD94}"/>
              </a:ext>
            </a:extLst>
          </p:cNvPr>
          <p:cNvSpPr>
            <a:spLocks noGrp="1"/>
          </p:cNvSpPr>
          <p:nvPr>
            <p:ph type="title"/>
          </p:nvPr>
        </p:nvSpPr>
        <p:spPr>
          <a:xfrm>
            <a:off x="550929" y="1480469"/>
            <a:ext cx="11247400" cy="2603099"/>
          </a:xfrm>
        </p:spPr>
        <p:txBody>
          <a:bodyPr vert="horz" lIns="91440" tIns="45720" rIns="91440" bIns="45720" rtlCol="0" anchor="b">
            <a:normAutofit/>
          </a:bodyPr>
          <a:lstStyle/>
          <a:p>
            <a:pPr algn="ctr"/>
            <a:r>
              <a:rPr lang="en-US" sz="8000" kern="1200" dirty="0">
                <a:solidFill>
                  <a:srgbClr val="FFFFFF"/>
                </a:solidFill>
                <a:latin typeface="+mj-lt"/>
                <a:ea typeface="+mj-ea"/>
                <a:cs typeface="+mj-cs"/>
              </a:rPr>
              <a:t>CITE IT…CITE IT…CITE IT</a:t>
            </a:r>
          </a:p>
        </p:txBody>
      </p:sp>
    </p:spTree>
    <p:extLst>
      <p:ext uri="{BB962C8B-B14F-4D97-AF65-F5344CB8AC3E}">
        <p14:creationId xmlns:p14="http://schemas.microsoft.com/office/powerpoint/2010/main" val="441374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646BA-D81D-444B-BABC-01BA9F4760C1}"/>
              </a:ext>
            </a:extLst>
          </p:cNvPr>
          <p:cNvSpPr>
            <a:spLocks noGrp="1"/>
          </p:cNvSpPr>
          <p:nvPr>
            <p:ph type="title"/>
          </p:nvPr>
        </p:nvSpPr>
        <p:spPr/>
        <p:txBody>
          <a:bodyPr/>
          <a:lstStyle/>
          <a:p>
            <a:r>
              <a:rPr lang="en-US" dirty="0"/>
              <a:t>Galileo</a:t>
            </a:r>
          </a:p>
        </p:txBody>
      </p:sp>
      <p:sp>
        <p:nvSpPr>
          <p:cNvPr id="3" name="Content Placeholder 2">
            <a:extLst>
              <a:ext uri="{FF2B5EF4-FFF2-40B4-BE49-F238E27FC236}">
                <a16:creationId xmlns:a16="http://schemas.microsoft.com/office/drawing/2014/main" id="{EE11E221-C736-FD47-883F-6F093E189739}"/>
              </a:ext>
            </a:extLst>
          </p:cNvPr>
          <p:cNvSpPr>
            <a:spLocks noGrp="1"/>
          </p:cNvSpPr>
          <p:nvPr>
            <p:ph idx="1"/>
          </p:nvPr>
        </p:nvSpPr>
        <p:spPr>
          <a:xfrm>
            <a:off x="838200" y="1825625"/>
            <a:ext cx="4119563" cy="4351338"/>
          </a:xfrm>
        </p:spPr>
        <p:txBody>
          <a:bodyPr/>
          <a:lstStyle/>
          <a:p>
            <a:r>
              <a:rPr lang="en-US" sz="3600" b="1" dirty="0"/>
              <a:t>It does it for you! </a:t>
            </a:r>
          </a:p>
          <a:p>
            <a:endParaRPr lang="en-US" dirty="0"/>
          </a:p>
          <a:p>
            <a:r>
              <a:rPr lang="en-US" sz="3200" dirty="0"/>
              <a:t>Yep, if you follow the instructions for save it/email it, the citation will be included! </a:t>
            </a:r>
          </a:p>
        </p:txBody>
      </p:sp>
      <p:pic>
        <p:nvPicPr>
          <p:cNvPr id="3074" name="Picture 2" descr="say what?! - kevin hart nigga | Meme Generator">
            <a:extLst>
              <a:ext uri="{FF2B5EF4-FFF2-40B4-BE49-F238E27FC236}">
                <a16:creationId xmlns:a16="http://schemas.microsoft.com/office/drawing/2014/main" id="{6D486207-587A-F546-9AF4-C82BDF7A3A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5025" y="1563688"/>
            <a:ext cx="4613275" cy="461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2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7C3C8-DD71-6A41-89D8-96B7D703EA78}"/>
              </a:ext>
            </a:extLst>
          </p:cNvPr>
          <p:cNvSpPr>
            <a:spLocks noGrp="1"/>
          </p:cNvSpPr>
          <p:nvPr>
            <p:ph type="title"/>
          </p:nvPr>
        </p:nvSpPr>
        <p:spPr/>
        <p:txBody>
          <a:bodyPr/>
          <a:lstStyle/>
          <a:p>
            <a:r>
              <a:rPr lang="en-US" dirty="0"/>
              <a:t>Any other site…you will have to do it the hard way </a:t>
            </a:r>
            <a:r>
              <a:rPr lang="en-US" dirty="0">
                <a:sym typeface="Wingdings" pitchFamily="2" charset="2"/>
              </a:rPr>
              <a:t></a:t>
            </a:r>
            <a:endParaRPr lang="en-US" dirty="0"/>
          </a:p>
        </p:txBody>
      </p:sp>
      <p:pic>
        <p:nvPicPr>
          <p:cNvPr id="5" name="Picture 4" descr="A screenshot of a cell phone&#10;&#10;Description automatically generated">
            <a:extLst>
              <a:ext uri="{FF2B5EF4-FFF2-40B4-BE49-F238E27FC236}">
                <a16:creationId xmlns:a16="http://schemas.microsoft.com/office/drawing/2014/main" id="{14435B91-E584-AF48-8974-3AABE36F71AD}"/>
              </a:ext>
            </a:extLst>
          </p:cNvPr>
          <p:cNvPicPr>
            <a:picLocks noChangeAspect="1"/>
          </p:cNvPicPr>
          <p:nvPr/>
        </p:nvPicPr>
        <p:blipFill>
          <a:blip r:embed="rId2"/>
          <a:stretch>
            <a:fillRect/>
          </a:stretch>
        </p:blipFill>
        <p:spPr>
          <a:xfrm>
            <a:off x="0" y="1631950"/>
            <a:ext cx="9982200" cy="3594100"/>
          </a:xfrm>
          <a:prstGeom prst="rect">
            <a:avLst/>
          </a:prstGeom>
        </p:spPr>
      </p:pic>
      <p:sp>
        <p:nvSpPr>
          <p:cNvPr id="6" name="Rectangle 5">
            <a:extLst>
              <a:ext uri="{FF2B5EF4-FFF2-40B4-BE49-F238E27FC236}">
                <a16:creationId xmlns:a16="http://schemas.microsoft.com/office/drawing/2014/main" id="{A5BD4989-6040-4247-9073-2F2265AEAAA0}"/>
              </a:ext>
            </a:extLst>
          </p:cNvPr>
          <p:cNvSpPr/>
          <p:nvPr/>
        </p:nvSpPr>
        <p:spPr>
          <a:xfrm>
            <a:off x="558563" y="5226050"/>
            <a:ext cx="11074874" cy="1323439"/>
          </a:xfrm>
          <a:prstGeom prst="rect">
            <a:avLst/>
          </a:prstGeom>
          <a:noFill/>
        </p:spPr>
        <p:txBody>
          <a:bodyPr wrap="square" lIns="91440" tIns="45720" rIns="91440" bIns="45720">
            <a:spAutoFit/>
          </a:bodyPr>
          <a:lstStyle/>
          <a:p>
            <a:pPr algn="ctr"/>
            <a:r>
              <a:rPr lang="en-US" sz="4000" dirty="0">
                <a:ln w="0"/>
                <a:solidFill>
                  <a:schemeClr val="accent1"/>
                </a:solidFill>
                <a:effectLst>
                  <a:outerShdw blurRad="38100" dist="25400" dir="5400000" algn="ctr" rotWithShape="0">
                    <a:srgbClr val="6E747A">
                      <a:alpha val="43000"/>
                    </a:srgbClr>
                  </a:outerShdw>
                </a:effectLst>
              </a:rPr>
              <a:t>Here’s some help to get you started…also check out homepage for MLA Format Link</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368963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igo Montoya Meme - Imgflip">
            <a:extLst>
              <a:ext uri="{FF2B5EF4-FFF2-40B4-BE49-F238E27FC236}">
                <a16:creationId xmlns:a16="http://schemas.microsoft.com/office/drawing/2014/main" id="{6B37E511-51DC-9944-8259-5A66181D6E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425" y="552450"/>
            <a:ext cx="6667500" cy="575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81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iday Funny! Research? - Bowman Performance Consulting">
            <a:extLst>
              <a:ext uri="{FF2B5EF4-FFF2-40B4-BE49-F238E27FC236}">
                <a16:creationId xmlns:a16="http://schemas.microsoft.com/office/drawing/2014/main" id="{1E7BC83F-5E2F-CD4B-934E-A31F1F0A6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273050"/>
            <a:ext cx="4733925" cy="631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048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3640B-56CB-A24C-938B-4BA3FD45C54E}"/>
              </a:ext>
            </a:extLst>
          </p:cNvPr>
          <p:cNvSpPr>
            <a:spLocks noGrp="1"/>
          </p:cNvSpPr>
          <p:nvPr>
            <p:ph type="title"/>
          </p:nvPr>
        </p:nvSpPr>
        <p:spPr/>
        <p:txBody>
          <a:bodyPr/>
          <a:lstStyle/>
          <a:p>
            <a:r>
              <a:rPr lang="en-US" dirty="0"/>
              <a:t>No, I don’t mean Google…</a:t>
            </a:r>
          </a:p>
        </p:txBody>
      </p:sp>
      <p:sp>
        <p:nvSpPr>
          <p:cNvPr id="3" name="Content Placeholder 2">
            <a:extLst>
              <a:ext uri="{FF2B5EF4-FFF2-40B4-BE49-F238E27FC236}">
                <a16:creationId xmlns:a16="http://schemas.microsoft.com/office/drawing/2014/main" id="{0F323169-386E-D345-9105-94813C22C32D}"/>
              </a:ext>
            </a:extLst>
          </p:cNvPr>
          <p:cNvSpPr>
            <a:spLocks noGrp="1"/>
          </p:cNvSpPr>
          <p:nvPr>
            <p:ph idx="1"/>
          </p:nvPr>
        </p:nvSpPr>
        <p:spPr/>
        <p:txBody>
          <a:bodyPr>
            <a:normAutofit/>
          </a:bodyPr>
          <a:lstStyle/>
          <a:p>
            <a:r>
              <a:rPr lang="en-US" sz="3600" dirty="0"/>
              <a:t>Research for a project, paper, or assignment is much more than just Googling something…but it can be just as easy!</a:t>
            </a:r>
          </a:p>
          <a:p>
            <a:endParaRPr lang="en-US" sz="3600" dirty="0"/>
          </a:p>
          <a:p>
            <a:r>
              <a:rPr lang="en-US" sz="3600" dirty="0"/>
              <a:t>Let’s look at some places that will give us the quality information we need, but don’t require a ton of work!</a:t>
            </a:r>
          </a:p>
        </p:txBody>
      </p:sp>
    </p:spTree>
    <p:extLst>
      <p:ext uri="{BB962C8B-B14F-4D97-AF65-F5344CB8AC3E}">
        <p14:creationId xmlns:p14="http://schemas.microsoft.com/office/powerpoint/2010/main" val="3404247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5CA6C-E58C-DC4C-ADE5-6F75217FBBB2}"/>
              </a:ext>
            </a:extLst>
          </p:cNvPr>
          <p:cNvSpPr>
            <a:spLocks noGrp="1"/>
          </p:cNvSpPr>
          <p:nvPr>
            <p:ph type="title"/>
          </p:nvPr>
        </p:nvSpPr>
        <p:spPr/>
        <p:txBody>
          <a:bodyPr/>
          <a:lstStyle/>
          <a:p>
            <a:r>
              <a:rPr lang="en-US" b="1" dirty="0"/>
              <a:t>Galileo</a:t>
            </a:r>
            <a:r>
              <a:rPr lang="en-US" dirty="0"/>
              <a:t> </a:t>
            </a:r>
            <a:r>
              <a:rPr lang="en-US" sz="4000" dirty="0"/>
              <a:t>(This is the #1 site to use for research)</a:t>
            </a:r>
            <a:endParaRPr lang="en-US" dirty="0"/>
          </a:p>
        </p:txBody>
      </p:sp>
      <p:pic>
        <p:nvPicPr>
          <p:cNvPr id="5" name="Picture 4" descr="A picture containing water, player, racket, ready&#10;&#10;Description automatically generated">
            <a:hlinkClick r:id="rId2"/>
            <a:extLst>
              <a:ext uri="{FF2B5EF4-FFF2-40B4-BE49-F238E27FC236}">
                <a16:creationId xmlns:a16="http://schemas.microsoft.com/office/drawing/2014/main" id="{EA08B592-AD9C-DF40-A159-3408CBCADC15}"/>
              </a:ext>
            </a:extLst>
          </p:cNvPr>
          <p:cNvPicPr>
            <a:picLocks noChangeAspect="1"/>
          </p:cNvPicPr>
          <p:nvPr/>
        </p:nvPicPr>
        <p:blipFill>
          <a:blip r:embed="rId3"/>
          <a:stretch>
            <a:fillRect/>
          </a:stretch>
        </p:blipFill>
        <p:spPr>
          <a:xfrm>
            <a:off x="365760" y="1463675"/>
            <a:ext cx="8599932" cy="5029200"/>
          </a:xfrm>
          <a:prstGeom prst="rect">
            <a:avLst/>
          </a:prstGeom>
        </p:spPr>
      </p:pic>
      <p:sp>
        <p:nvSpPr>
          <p:cNvPr id="6" name="TextBox 5">
            <a:extLst>
              <a:ext uri="{FF2B5EF4-FFF2-40B4-BE49-F238E27FC236}">
                <a16:creationId xmlns:a16="http://schemas.microsoft.com/office/drawing/2014/main" id="{82A4716F-E057-CE4C-AB6F-072ABD0F876E}"/>
              </a:ext>
            </a:extLst>
          </p:cNvPr>
          <p:cNvSpPr txBox="1"/>
          <p:nvPr/>
        </p:nvSpPr>
        <p:spPr>
          <a:xfrm>
            <a:off x="9450324" y="2073813"/>
            <a:ext cx="1668780" cy="3539430"/>
          </a:xfrm>
          <a:prstGeom prst="rect">
            <a:avLst/>
          </a:prstGeom>
          <a:noFill/>
        </p:spPr>
        <p:txBody>
          <a:bodyPr wrap="square" rtlCol="0">
            <a:spAutoFit/>
          </a:bodyPr>
          <a:lstStyle/>
          <a:p>
            <a:r>
              <a:rPr lang="en-US" sz="3200" b="1" dirty="0">
                <a:solidFill>
                  <a:srgbClr val="FF0000"/>
                </a:solidFill>
              </a:rPr>
              <a:t>Click on the picture to go to the Galileo site!</a:t>
            </a:r>
          </a:p>
        </p:txBody>
      </p:sp>
    </p:spTree>
    <p:extLst>
      <p:ext uri="{BB962C8B-B14F-4D97-AF65-F5344CB8AC3E}">
        <p14:creationId xmlns:p14="http://schemas.microsoft.com/office/powerpoint/2010/main" val="4146995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59BA3-D3F9-5A47-B369-49891555DD2D}"/>
              </a:ext>
            </a:extLst>
          </p:cNvPr>
          <p:cNvSpPr>
            <a:spLocks noGrp="1"/>
          </p:cNvSpPr>
          <p:nvPr>
            <p:ph type="title"/>
          </p:nvPr>
        </p:nvSpPr>
        <p:spPr>
          <a:xfrm>
            <a:off x="1295400" y="407988"/>
            <a:ext cx="10515600" cy="1325563"/>
          </a:xfrm>
        </p:spPr>
        <p:txBody>
          <a:bodyPr/>
          <a:lstStyle/>
          <a:p>
            <a:r>
              <a:rPr lang="en-US" b="1" dirty="0"/>
              <a:t>JSTOR/</a:t>
            </a:r>
            <a:r>
              <a:rPr lang="en-US" b="1" dirty="0" err="1"/>
              <a:t>Artstor</a:t>
            </a:r>
            <a:r>
              <a:rPr lang="en-US" b="1" dirty="0"/>
              <a:t> </a:t>
            </a:r>
            <a:r>
              <a:rPr lang="en-US" sz="2800" dirty="0"/>
              <a:t>(like Galileo but has more multimedia items)</a:t>
            </a:r>
            <a:endParaRPr lang="en-US" dirty="0"/>
          </a:p>
        </p:txBody>
      </p:sp>
      <p:pic>
        <p:nvPicPr>
          <p:cNvPr id="5" name="Picture 4" descr="A screenshot of a social media post&#10;&#10;Description automatically generated">
            <a:hlinkClick r:id="rId2"/>
            <a:extLst>
              <a:ext uri="{FF2B5EF4-FFF2-40B4-BE49-F238E27FC236}">
                <a16:creationId xmlns:a16="http://schemas.microsoft.com/office/drawing/2014/main" id="{B84AC0C0-92D1-6B42-80B7-FE530BB41827}"/>
              </a:ext>
            </a:extLst>
          </p:cNvPr>
          <p:cNvPicPr>
            <a:picLocks noChangeAspect="1"/>
          </p:cNvPicPr>
          <p:nvPr/>
        </p:nvPicPr>
        <p:blipFill>
          <a:blip r:embed="rId3"/>
          <a:stretch>
            <a:fillRect/>
          </a:stretch>
        </p:blipFill>
        <p:spPr>
          <a:xfrm>
            <a:off x="838199" y="1624012"/>
            <a:ext cx="7477125" cy="4688833"/>
          </a:xfrm>
          <a:prstGeom prst="rect">
            <a:avLst/>
          </a:prstGeom>
        </p:spPr>
      </p:pic>
    </p:spTree>
    <p:extLst>
      <p:ext uri="{BB962C8B-B14F-4D97-AF65-F5344CB8AC3E}">
        <p14:creationId xmlns:p14="http://schemas.microsoft.com/office/powerpoint/2010/main" val="2284901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97164-6912-3946-8294-A6048EC717E4}"/>
              </a:ext>
            </a:extLst>
          </p:cNvPr>
          <p:cNvSpPr>
            <a:spLocks noGrp="1"/>
          </p:cNvSpPr>
          <p:nvPr>
            <p:ph type="title"/>
          </p:nvPr>
        </p:nvSpPr>
        <p:spPr/>
        <p:txBody>
          <a:bodyPr/>
          <a:lstStyle/>
          <a:p>
            <a:r>
              <a:rPr lang="en-US" b="1" dirty="0"/>
              <a:t>National Archives </a:t>
            </a:r>
            <a:r>
              <a:rPr lang="en-US" sz="3600" dirty="0"/>
              <a:t>(good for history research and finding primary sources)</a:t>
            </a:r>
            <a:endParaRPr lang="en-US" dirty="0"/>
          </a:p>
        </p:txBody>
      </p:sp>
      <p:pic>
        <p:nvPicPr>
          <p:cNvPr id="5" name="Picture 4" descr="A picture containing electronics, camera, sitting, bus&#10;&#10;Description automatically generated">
            <a:extLst>
              <a:ext uri="{FF2B5EF4-FFF2-40B4-BE49-F238E27FC236}">
                <a16:creationId xmlns:a16="http://schemas.microsoft.com/office/drawing/2014/main" id="{E8771E1E-505C-3446-A0D0-2FED421F8C38}"/>
              </a:ext>
            </a:extLst>
          </p:cNvPr>
          <p:cNvPicPr>
            <a:picLocks noChangeAspect="1"/>
          </p:cNvPicPr>
          <p:nvPr/>
        </p:nvPicPr>
        <p:blipFill>
          <a:blip r:embed="rId2"/>
          <a:stretch>
            <a:fillRect/>
          </a:stretch>
        </p:blipFill>
        <p:spPr>
          <a:xfrm>
            <a:off x="942213" y="1690688"/>
            <a:ext cx="7837627" cy="4914900"/>
          </a:xfrm>
          <a:prstGeom prst="rect">
            <a:avLst/>
          </a:prstGeom>
        </p:spPr>
      </p:pic>
    </p:spTree>
    <p:extLst>
      <p:ext uri="{BB962C8B-B14F-4D97-AF65-F5344CB8AC3E}">
        <p14:creationId xmlns:p14="http://schemas.microsoft.com/office/powerpoint/2010/main" val="319671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4654C-70EB-1E49-9829-736B9F99A821}"/>
              </a:ext>
            </a:extLst>
          </p:cNvPr>
          <p:cNvSpPr>
            <a:spLocks noGrp="1"/>
          </p:cNvSpPr>
          <p:nvPr>
            <p:ph type="title"/>
          </p:nvPr>
        </p:nvSpPr>
        <p:spPr>
          <a:xfrm>
            <a:off x="1328737" y="1275556"/>
            <a:ext cx="9534525" cy="4306887"/>
          </a:xfrm>
        </p:spPr>
        <p:txBody>
          <a:bodyPr>
            <a:normAutofit/>
          </a:bodyPr>
          <a:lstStyle/>
          <a:p>
            <a:r>
              <a:rPr lang="en-US" sz="8000" b="1" dirty="0"/>
              <a:t>I found something I want to use…now what?</a:t>
            </a:r>
          </a:p>
        </p:txBody>
      </p:sp>
    </p:spTree>
    <p:extLst>
      <p:ext uri="{BB962C8B-B14F-4D97-AF65-F5344CB8AC3E}">
        <p14:creationId xmlns:p14="http://schemas.microsoft.com/office/powerpoint/2010/main" val="867692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1ECCF-0366-B448-9ACA-7E69A2ECE525}"/>
              </a:ext>
            </a:extLst>
          </p:cNvPr>
          <p:cNvSpPr>
            <a:spLocks noGrp="1"/>
          </p:cNvSpPr>
          <p:nvPr>
            <p:ph type="title"/>
          </p:nvPr>
        </p:nvSpPr>
        <p:spPr/>
        <p:txBody>
          <a:bodyPr/>
          <a:lstStyle/>
          <a:p>
            <a:r>
              <a:rPr lang="en-US" dirty="0"/>
              <a:t>Save it/Email it</a:t>
            </a:r>
          </a:p>
        </p:txBody>
      </p:sp>
      <p:sp>
        <p:nvSpPr>
          <p:cNvPr id="3" name="Content Placeholder 2">
            <a:extLst>
              <a:ext uri="{FF2B5EF4-FFF2-40B4-BE49-F238E27FC236}">
                <a16:creationId xmlns:a16="http://schemas.microsoft.com/office/drawing/2014/main" id="{751ECDF6-E377-484F-B201-29BCA6C014E4}"/>
              </a:ext>
            </a:extLst>
          </p:cNvPr>
          <p:cNvSpPr>
            <a:spLocks noGrp="1"/>
          </p:cNvSpPr>
          <p:nvPr>
            <p:ph idx="1"/>
          </p:nvPr>
        </p:nvSpPr>
        <p:spPr/>
        <p:txBody>
          <a:bodyPr/>
          <a:lstStyle/>
          <a:p>
            <a:r>
              <a:rPr lang="en-US" dirty="0"/>
              <a:t>Once you find an article, book, or reference you want to use, you need to save it or email it to yourself. </a:t>
            </a:r>
          </a:p>
          <a:p>
            <a:endParaRPr lang="en-US" dirty="0"/>
          </a:p>
          <a:p>
            <a:r>
              <a:rPr lang="en-US" dirty="0"/>
              <a:t>Depending on which site you used this can be really simple</a:t>
            </a:r>
          </a:p>
          <a:p>
            <a:pPr marL="0" indent="0">
              <a:buNone/>
            </a:pPr>
            <a:endParaRPr lang="en-US" dirty="0"/>
          </a:p>
          <a:p>
            <a:pPr marL="0" indent="0">
              <a:buNone/>
            </a:pPr>
            <a:r>
              <a:rPr lang="en-US" sz="3600" b="1" dirty="0"/>
              <a:t>Check out the next few slides for how to save/email information from the different site options </a:t>
            </a:r>
          </a:p>
          <a:p>
            <a:pPr marL="0" indent="0">
              <a:buNone/>
            </a:pPr>
            <a:r>
              <a:rPr lang="en-US" sz="3600" b="1" dirty="0"/>
              <a:t>						</a:t>
            </a:r>
          </a:p>
        </p:txBody>
      </p:sp>
      <p:sp>
        <p:nvSpPr>
          <p:cNvPr id="4" name="Right Arrow 3">
            <a:extLst>
              <a:ext uri="{FF2B5EF4-FFF2-40B4-BE49-F238E27FC236}">
                <a16:creationId xmlns:a16="http://schemas.microsoft.com/office/drawing/2014/main" id="{5326CC73-AC35-9245-AA39-C5E80AABDBB7}"/>
              </a:ext>
            </a:extLst>
          </p:cNvPr>
          <p:cNvSpPr/>
          <p:nvPr/>
        </p:nvSpPr>
        <p:spPr>
          <a:xfrm>
            <a:off x="6929438" y="5629275"/>
            <a:ext cx="2828925" cy="54768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1077466"/>
      </p:ext>
    </p:extLst>
  </p:cSld>
  <p:clrMapOvr>
    <a:masterClrMapping/>
  </p:clrMapOvr>
</p:sld>
</file>

<file path=ppt/theme/theme1.xml><?xml version="1.0" encoding="utf-8"?>
<a:theme xmlns:a="http://schemas.openxmlformats.org/drawingml/2006/main" name="MinimalXOVTI">
  <a:themeElements>
    <a:clrScheme name="AnalogousFromRegularSeed_2SEEDS">
      <a:dk1>
        <a:srgbClr val="000000"/>
      </a:dk1>
      <a:lt1>
        <a:srgbClr val="FFFFFF"/>
      </a:lt1>
      <a:dk2>
        <a:srgbClr val="243841"/>
      </a:dk2>
      <a:lt2>
        <a:srgbClr val="E2E8E6"/>
      </a:lt2>
      <a:accent1>
        <a:srgbClr val="B13B63"/>
      </a:accent1>
      <a:accent2>
        <a:srgbClr val="C34DA6"/>
      </a:accent2>
      <a:accent3>
        <a:srgbClr val="C3564D"/>
      </a:accent3>
      <a:accent4>
        <a:srgbClr val="3BB13B"/>
      </a:accent4>
      <a:accent5>
        <a:srgbClr val="48B777"/>
      </a:accent5>
      <a:accent6>
        <a:srgbClr val="3BB19E"/>
      </a:accent6>
      <a:hlink>
        <a:srgbClr val="319472"/>
      </a:hlink>
      <a:folHlink>
        <a:srgbClr val="7F7F7F"/>
      </a:folHlink>
    </a:clrScheme>
    <a:fontScheme name="Custom 40">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XOVTI" id="{DC540DBD-7FF5-4942-921A-CFF95ECB90AA}" vid="{E72E4198-D957-48FD-B88D-6DAFC89EAFA2}"/>
    </a:ext>
  </a:extLst>
</a:theme>
</file>

<file path=docProps/app.xml><?xml version="1.0" encoding="utf-8"?>
<Properties xmlns="http://schemas.openxmlformats.org/officeDocument/2006/extended-properties" xmlns:vt="http://schemas.openxmlformats.org/officeDocument/2006/docPropsVTypes">
  <TotalTime>1253</TotalTime>
  <Words>367</Words>
  <Application>Microsoft Macintosh PowerPoint</Application>
  <PresentationFormat>Widescreen</PresentationFormat>
  <Paragraphs>40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Courier New</vt:lpstr>
      <vt:lpstr>Open sans</vt:lpstr>
      <vt:lpstr>Segoe UI</vt:lpstr>
      <vt:lpstr>MinimalXOVTI</vt:lpstr>
      <vt:lpstr>Research, References, and More!</vt:lpstr>
      <vt:lpstr>PowerPoint Presentation</vt:lpstr>
      <vt:lpstr>PowerPoint Presentation</vt:lpstr>
      <vt:lpstr>No, I don’t mean Google…</vt:lpstr>
      <vt:lpstr>Galileo (This is the #1 site to use for research)</vt:lpstr>
      <vt:lpstr>JSTOR/Artstor (like Galileo but has more multimedia items)</vt:lpstr>
      <vt:lpstr>National Archives (good for history research and finding primary sources)</vt:lpstr>
      <vt:lpstr>I found something I want to use…now what?</vt:lpstr>
      <vt:lpstr>Save it/Email it</vt:lpstr>
      <vt:lpstr>Galileo</vt:lpstr>
      <vt:lpstr>Galileo</vt:lpstr>
      <vt:lpstr>JSTOR/Artstor</vt:lpstr>
      <vt:lpstr>CITE IT…CITE IT…CITE IT</vt:lpstr>
      <vt:lpstr>Galileo</vt:lpstr>
      <vt:lpstr>Any other site…you will have to do it the hard way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References, and More!</dc:title>
  <dc:creator>Key, Brittany</dc:creator>
  <cp:lastModifiedBy>Key, Brittany</cp:lastModifiedBy>
  <cp:revision>3</cp:revision>
  <dcterms:created xsi:type="dcterms:W3CDTF">2020-09-11T14:48:45Z</dcterms:created>
  <dcterms:modified xsi:type="dcterms:W3CDTF">2021-09-22T11:32:23Z</dcterms:modified>
</cp:coreProperties>
</file>